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8"/>
  </p:notesMasterIdLst>
  <p:sldIdLst>
    <p:sldId id="264" r:id="rId2"/>
    <p:sldId id="262" r:id="rId3"/>
    <p:sldId id="257" r:id="rId4"/>
    <p:sldId id="260" r:id="rId5"/>
    <p:sldId id="261" r:id="rId6"/>
    <p:sldId id="263" r:id="rId7"/>
  </p:sldIdLst>
  <p:sldSz cx="12192000" cy="6858000"/>
  <p:notesSz cx="6858000" cy="9144000"/>
  <p:embeddedFontLst>
    <p:embeddedFont>
      <p:font typeface="Gill Sans" panose="020B0502020104020203" pitchFamily="34" charset="-79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03e74d44da_0_5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103e74d44da_0_5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At what point is the Task Force ‘invited’ to the country led or owned process?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Who initiates the working together?</a:t>
            </a: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3e74d44da_0_4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103e74d44da_0_4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03e74d44da_0_5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103e74d44da_0_5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Gill Sans"/>
              <a:buNone/>
              <a:defRPr sz="3500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2800"/>
              <a:buChar char="•"/>
              <a:defRPr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400"/>
              <a:buChar char="•"/>
              <a:defRPr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000"/>
              <a:buChar char="•"/>
              <a:defRPr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89000">
              <a:schemeClr val="lt1"/>
            </a:gs>
            <a:gs pos="100000">
              <a:schemeClr val="accent1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Gill Sans"/>
              <a:buNone/>
              <a:defRPr sz="35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D3D3D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D3D3D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D3D3D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rtnetwork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ofownership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aid.gov/sites/default/files/documents/What_is_Locally_Led_Development_Fact_Shee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cld.org/analytic-framewor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DD853-51E8-2B4C-8009-2B6B238ADA7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4278313"/>
          </a:xfrm>
        </p:spPr>
        <p:txBody>
          <a:bodyPr/>
          <a:lstStyle/>
          <a:p>
            <a:r>
              <a:rPr lang="en-US"/>
              <a:t>       Country </a:t>
            </a:r>
            <a:r>
              <a:rPr lang="en-US" dirty="0"/>
              <a:t>engagement spectrums</a:t>
            </a:r>
          </a:p>
        </p:txBody>
      </p:sp>
    </p:spTree>
    <p:extLst>
      <p:ext uri="{BB962C8B-B14F-4D97-AF65-F5344CB8AC3E}">
        <p14:creationId xmlns:p14="http://schemas.microsoft.com/office/powerpoint/2010/main" val="189112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Gill Sans"/>
              <a:buNone/>
            </a:pPr>
            <a:r>
              <a:rPr lang="en-US"/>
              <a:t>Smart Network</a:t>
            </a:r>
            <a:endParaRPr/>
          </a:p>
        </p:txBody>
      </p:sp>
      <p:sp>
        <p:nvSpPr>
          <p:cNvPr id="123" name="Google Shape;123;p19"/>
          <p:cNvSpPr txBox="1"/>
          <p:nvPr/>
        </p:nvSpPr>
        <p:spPr>
          <a:xfrm>
            <a:off x="674525" y="5971650"/>
            <a:ext cx="944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Source: </a:t>
            </a:r>
            <a:r>
              <a:rPr lang="en-US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https://startnetwork.org/</a:t>
            </a: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124" name="Google Shape;124;p19"/>
          <p:cNvGrpSpPr/>
          <p:nvPr/>
        </p:nvGrpSpPr>
        <p:grpSpPr>
          <a:xfrm>
            <a:off x="0" y="1586613"/>
            <a:ext cx="3635509" cy="4643665"/>
            <a:chOff x="0" y="1189989"/>
            <a:chExt cx="2726700" cy="3482836"/>
          </a:xfrm>
        </p:grpSpPr>
        <p:sp>
          <p:nvSpPr>
            <p:cNvPr id="125" name="Google Shape;125;p19"/>
            <p:cNvSpPr/>
            <p:nvPr/>
          </p:nvSpPr>
          <p:spPr>
            <a:xfrm>
              <a:off x="0" y="1189989"/>
              <a:ext cx="2726700" cy="669000"/>
            </a:xfrm>
            <a:prstGeom prst="homePlate">
              <a:avLst>
                <a:gd name="adj" fmla="val 50000"/>
              </a:avLst>
            </a:prstGeom>
            <a:solidFill>
              <a:srgbClr val="22395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consultation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26" name="Google Shape;126;p19"/>
            <p:cNvSpPr txBox="1"/>
            <p:nvPr/>
          </p:nvSpPr>
          <p:spPr>
            <a:xfrm>
              <a:off x="410850" y="2057125"/>
              <a:ext cx="19050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Programs and initiatives are reviewed to ensure greater inclusion and influence of local and national actors.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127" name="Google Shape;127;p19"/>
          <p:cNvGrpSpPr/>
          <p:nvPr/>
        </p:nvGrpSpPr>
        <p:grpSpPr>
          <a:xfrm>
            <a:off x="3017825" y="1586327"/>
            <a:ext cx="3388315" cy="4643951"/>
            <a:chOff x="2263425" y="1189775"/>
            <a:chExt cx="2541300" cy="3483050"/>
          </a:xfrm>
        </p:grpSpPr>
        <p:sp>
          <p:nvSpPr>
            <p:cNvPr id="128" name="Google Shape;128;p19"/>
            <p:cNvSpPr/>
            <p:nvPr/>
          </p:nvSpPr>
          <p:spPr>
            <a:xfrm>
              <a:off x="2263425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rgbClr val="32538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partnership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29" name="Google Shape;129;p19"/>
            <p:cNvSpPr txBox="1"/>
            <p:nvPr/>
          </p:nvSpPr>
          <p:spPr>
            <a:xfrm>
              <a:off x="2512202" y="2057125"/>
              <a:ext cx="19050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Locally defined and leading to further locally led humanitarian action; equitable and complimentary, leveraging diverse capabilities.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130" name="Google Shape;130;p19"/>
          <p:cNvGrpSpPr/>
          <p:nvPr/>
        </p:nvGrpSpPr>
        <p:grpSpPr>
          <a:xfrm>
            <a:off x="5773154" y="1586327"/>
            <a:ext cx="3388315" cy="4643951"/>
            <a:chOff x="4329974" y="1189775"/>
            <a:chExt cx="2541300" cy="3483050"/>
          </a:xfrm>
        </p:grpSpPr>
        <p:sp>
          <p:nvSpPr>
            <p:cNvPr id="131" name="Google Shape;131;p19"/>
            <p:cNvSpPr/>
            <p:nvPr/>
          </p:nvSpPr>
          <p:spPr>
            <a:xfrm>
              <a:off x="4329974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locally led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32" name="Google Shape;132;p19"/>
            <p:cNvSpPr txBox="1"/>
            <p:nvPr/>
          </p:nvSpPr>
          <p:spPr>
            <a:xfrm>
              <a:off x="4613553" y="2057125"/>
              <a:ext cx="19050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Local actors are resourced to directly access and manage necessary expertise and technical skills.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133" name="Google Shape;133;p19"/>
          <p:cNvGrpSpPr/>
          <p:nvPr/>
        </p:nvGrpSpPr>
        <p:grpSpPr>
          <a:xfrm>
            <a:off x="8528772" y="1586327"/>
            <a:ext cx="3388315" cy="4643951"/>
            <a:chOff x="6396739" y="1189775"/>
            <a:chExt cx="2541300" cy="3483050"/>
          </a:xfrm>
        </p:grpSpPr>
        <p:sp>
          <p:nvSpPr>
            <p:cNvPr id="134" name="Google Shape;134;p19"/>
            <p:cNvSpPr/>
            <p:nvPr/>
          </p:nvSpPr>
          <p:spPr>
            <a:xfrm>
              <a:off x="6396739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rgbClr val="5181C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locally owned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35" name="Google Shape;135;p19"/>
            <p:cNvSpPr txBox="1"/>
            <p:nvPr/>
          </p:nvSpPr>
          <p:spPr>
            <a:xfrm>
              <a:off x="6714905" y="2057125"/>
              <a:ext cx="19050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Local and national actors hold the power on decisions which affect them.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Gill Sans"/>
              <a:buNone/>
            </a:pPr>
            <a:r>
              <a:rPr lang="en-US" dirty="0"/>
              <a:t>CH Task Force</a:t>
            </a:r>
            <a:endParaRPr dirty="0"/>
          </a:p>
        </p:txBody>
      </p:sp>
      <p:grpSp>
        <p:nvGrpSpPr>
          <p:cNvPr id="67" name="Google Shape;67;p14"/>
          <p:cNvGrpSpPr/>
          <p:nvPr/>
        </p:nvGrpSpPr>
        <p:grpSpPr>
          <a:xfrm>
            <a:off x="0" y="2129638"/>
            <a:ext cx="3635509" cy="2481728"/>
            <a:chOff x="0" y="1189989"/>
            <a:chExt cx="2726700" cy="1861342"/>
          </a:xfrm>
        </p:grpSpPr>
        <p:sp>
          <p:nvSpPr>
            <p:cNvPr id="68" name="Google Shape;68;p14"/>
            <p:cNvSpPr/>
            <p:nvPr/>
          </p:nvSpPr>
          <p:spPr>
            <a:xfrm>
              <a:off x="0" y="1189989"/>
              <a:ext cx="2726700" cy="669000"/>
            </a:xfrm>
            <a:prstGeom prst="homePlate">
              <a:avLst>
                <a:gd name="adj" fmla="val 50000"/>
              </a:avLst>
            </a:prstGeom>
            <a:solidFill>
              <a:srgbClr val="2F2B6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engage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69" name="Google Shape;69;p14"/>
            <p:cNvSpPr txBox="1"/>
            <p:nvPr/>
          </p:nvSpPr>
          <p:spPr>
            <a:xfrm>
              <a:off x="410842" y="2057132"/>
              <a:ext cx="1905000" cy="9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Have a dialogue with local partners around trainings or other local activities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70" name="Google Shape;70;p14"/>
          <p:cNvGrpSpPr/>
          <p:nvPr/>
        </p:nvGrpSpPr>
        <p:grpSpPr>
          <a:xfrm>
            <a:off x="3017825" y="2129352"/>
            <a:ext cx="3388315" cy="2341217"/>
            <a:chOff x="2263425" y="1189775"/>
            <a:chExt cx="2541300" cy="1755957"/>
          </a:xfrm>
        </p:grpSpPr>
        <p:sp>
          <p:nvSpPr>
            <p:cNvPr id="71" name="Google Shape;71;p14"/>
            <p:cNvSpPr/>
            <p:nvPr/>
          </p:nvSpPr>
          <p:spPr>
            <a:xfrm>
              <a:off x="2263425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rgbClr val="443F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 dirty="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partner with</a:t>
              </a:r>
              <a:endParaRPr sz="1900" dirty="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72" name="Google Shape;72;p14"/>
            <p:cNvSpPr txBox="1"/>
            <p:nvPr/>
          </p:nvSpPr>
          <p:spPr>
            <a:xfrm>
              <a:off x="2512207" y="2057132"/>
              <a:ext cx="1905000" cy="88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Develop local activities together with local partners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73" name="Google Shape;73;p14"/>
          <p:cNvGrpSpPr/>
          <p:nvPr/>
        </p:nvGrpSpPr>
        <p:grpSpPr>
          <a:xfrm>
            <a:off x="5773154" y="2129352"/>
            <a:ext cx="3388315" cy="2917999"/>
            <a:chOff x="4329974" y="1189775"/>
            <a:chExt cx="2541300" cy="2188554"/>
          </a:xfrm>
        </p:grpSpPr>
        <p:sp>
          <p:nvSpPr>
            <p:cNvPr id="74" name="Google Shape;74;p14"/>
            <p:cNvSpPr/>
            <p:nvPr/>
          </p:nvSpPr>
          <p:spPr>
            <a:xfrm>
              <a:off x="4329974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country led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75" name="Google Shape;75;p14"/>
            <p:cNvSpPr txBox="1"/>
            <p:nvPr/>
          </p:nvSpPr>
          <p:spPr>
            <a:xfrm>
              <a:off x="4613553" y="2057129"/>
              <a:ext cx="1905000" cy="1321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Work with local partners in activities that they develop and where they suggest external help would be useful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76" name="Google Shape;76;p14"/>
          <p:cNvGrpSpPr/>
          <p:nvPr/>
        </p:nvGrpSpPr>
        <p:grpSpPr>
          <a:xfrm>
            <a:off x="8528772" y="2129352"/>
            <a:ext cx="3388315" cy="2711203"/>
            <a:chOff x="6396739" y="1189775"/>
            <a:chExt cx="2541300" cy="2033453"/>
          </a:xfrm>
        </p:grpSpPr>
        <p:sp>
          <p:nvSpPr>
            <p:cNvPr id="77" name="Google Shape;77;p14"/>
            <p:cNvSpPr/>
            <p:nvPr/>
          </p:nvSpPr>
          <p:spPr>
            <a:xfrm>
              <a:off x="6396739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rgbClr val="8881EC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country owned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78" name="Google Shape;78;p14"/>
            <p:cNvSpPr txBox="1"/>
            <p:nvPr/>
          </p:nvSpPr>
          <p:spPr>
            <a:xfrm>
              <a:off x="6714899" y="2057128"/>
              <a:ext cx="1905000" cy="11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dirty="0">
                  <a:latin typeface="Gill Sans"/>
                  <a:ea typeface="Gill Sans"/>
                  <a:cs typeface="Gill Sans"/>
                  <a:sym typeface="Gill Sans"/>
                </a:rPr>
                <a:t>The CH Task Force supports local partners in efforts they initiate and sustain</a:t>
              </a:r>
              <a:endParaRPr sz="1600" dirty="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80" name="Google Shape;80;p14"/>
          <p:cNvSpPr/>
          <p:nvPr/>
        </p:nvSpPr>
        <p:spPr>
          <a:xfrm>
            <a:off x="2740800" y="4909225"/>
            <a:ext cx="6710400" cy="819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support &amp; facilitate together with used throughout the spectrum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Gill Sans"/>
              <a:buNone/>
            </a:pPr>
            <a:r>
              <a:rPr lang="en-US"/>
              <a:t>LEAF Assessment: Oxfam and Save the Children</a:t>
            </a:r>
            <a:endParaRPr/>
          </a:p>
        </p:txBody>
      </p:sp>
      <p:grpSp>
        <p:nvGrpSpPr>
          <p:cNvPr id="98" name="Google Shape;98;p17"/>
          <p:cNvGrpSpPr/>
          <p:nvPr/>
        </p:nvGrpSpPr>
        <p:grpSpPr>
          <a:xfrm>
            <a:off x="0" y="1586613"/>
            <a:ext cx="3635509" cy="4643665"/>
            <a:chOff x="0" y="1189989"/>
            <a:chExt cx="2726700" cy="3482836"/>
          </a:xfrm>
        </p:grpSpPr>
        <p:sp>
          <p:nvSpPr>
            <p:cNvPr id="99" name="Google Shape;99;p17"/>
            <p:cNvSpPr/>
            <p:nvPr/>
          </p:nvSpPr>
          <p:spPr>
            <a:xfrm>
              <a:off x="0" y="1189989"/>
              <a:ext cx="2726700" cy="669000"/>
            </a:xfrm>
            <a:prstGeom prst="homePlate">
              <a:avLst>
                <a:gd name="adj" fmla="val 50000"/>
              </a:avLst>
            </a:prstGeom>
            <a:solidFill>
              <a:srgbClr val="273A0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informing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00" name="Google Shape;100;p17"/>
            <p:cNvSpPr txBox="1"/>
            <p:nvPr/>
          </p:nvSpPr>
          <p:spPr>
            <a:xfrm>
              <a:off x="410850" y="2057125"/>
              <a:ext cx="19050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Local stakeholders receive information regarding a project phase and may share their views, but without any effort by the donor/implementing partner to consider or act on these views.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101" name="Google Shape;101;p17"/>
          <p:cNvGrpSpPr/>
          <p:nvPr/>
        </p:nvGrpSpPr>
        <p:grpSpPr>
          <a:xfrm>
            <a:off x="3017825" y="1586327"/>
            <a:ext cx="3388315" cy="4643951"/>
            <a:chOff x="2263425" y="1189775"/>
            <a:chExt cx="2541300" cy="3483050"/>
          </a:xfrm>
        </p:grpSpPr>
        <p:sp>
          <p:nvSpPr>
            <p:cNvPr id="102" name="Google Shape;102;p17"/>
            <p:cNvSpPr/>
            <p:nvPr/>
          </p:nvSpPr>
          <p:spPr>
            <a:xfrm>
              <a:off x="2263425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rgbClr val="36501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consultation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03" name="Google Shape;103;p17"/>
            <p:cNvSpPr txBox="1"/>
            <p:nvPr/>
          </p:nvSpPr>
          <p:spPr>
            <a:xfrm>
              <a:off x="2512202" y="2057125"/>
              <a:ext cx="19050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Local stakeholders share their views on a project phase with the donor/implementing partner obligated in some way to consider or act on these views and to communicate how this input impacted the project.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104" name="Google Shape;104;p17"/>
          <p:cNvGrpSpPr/>
          <p:nvPr/>
        </p:nvGrpSpPr>
        <p:grpSpPr>
          <a:xfrm>
            <a:off x="5773154" y="1586327"/>
            <a:ext cx="3388315" cy="4643951"/>
            <a:chOff x="4329974" y="1189775"/>
            <a:chExt cx="2541300" cy="3483050"/>
          </a:xfrm>
        </p:grpSpPr>
        <p:sp>
          <p:nvSpPr>
            <p:cNvPr id="105" name="Google Shape;105;p17"/>
            <p:cNvSpPr/>
            <p:nvPr/>
          </p:nvSpPr>
          <p:spPr>
            <a:xfrm>
              <a:off x="4329974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rgbClr val="47681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partnership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06" name="Google Shape;106;p17"/>
            <p:cNvSpPr txBox="1"/>
            <p:nvPr/>
          </p:nvSpPr>
          <p:spPr>
            <a:xfrm>
              <a:off x="4613553" y="2057125"/>
              <a:ext cx="19050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Local stakeholders are part of a formal system that provides them an opportunity to work with the donor/implementing partner to make decisions jointly for a project phase.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107" name="Google Shape;107;p17"/>
          <p:cNvGrpSpPr/>
          <p:nvPr/>
        </p:nvGrpSpPr>
        <p:grpSpPr>
          <a:xfrm>
            <a:off x="8528772" y="1586327"/>
            <a:ext cx="3388315" cy="4643951"/>
            <a:chOff x="6396739" y="1189775"/>
            <a:chExt cx="2541300" cy="3483050"/>
          </a:xfrm>
        </p:grpSpPr>
        <p:sp>
          <p:nvSpPr>
            <p:cNvPr id="108" name="Google Shape;108;p17"/>
            <p:cNvSpPr/>
            <p:nvPr/>
          </p:nvSpPr>
          <p:spPr>
            <a:xfrm>
              <a:off x="6396739" y="1189775"/>
              <a:ext cx="2541300" cy="669000"/>
            </a:xfrm>
            <a:prstGeom prst="chevron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00">
                  <a:solidFill>
                    <a:srgbClr val="FFFFFF"/>
                  </a:solidFill>
                  <a:latin typeface="Gill Sans"/>
                  <a:ea typeface="Gill Sans"/>
                  <a:cs typeface="Gill Sans"/>
                  <a:sym typeface="Gill Sans"/>
                </a:rPr>
                <a:t>delegated power</a:t>
              </a:r>
              <a:endParaRPr sz="19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  <p:sp>
          <p:nvSpPr>
            <p:cNvPr id="109" name="Google Shape;109;p17"/>
            <p:cNvSpPr txBox="1"/>
            <p:nvPr/>
          </p:nvSpPr>
          <p:spPr>
            <a:xfrm>
              <a:off x="6714905" y="2057125"/>
              <a:ext cx="19050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latin typeface="Gill Sans"/>
                  <a:ea typeface="Gill Sans"/>
                  <a:cs typeface="Gill Sans"/>
                  <a:sym typeface="Gill Sans"/>
                </a:rPr>
                <a:t>Local stakeholders take the lead in making decisions and taking action with regard to a project phase within agreed parameters.</a:t>
              </a:r>
              <a:endParaRPr sz="1600"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110" name="Google Shape;110;p17"/>
          <p:cNvSpPr txBox="1"/>
          <p:nvPr/>
        </p:nvSpPr>
        <p:spPr>
          <a:xfrm>
            <a:off x="663650" y="6004275"/>
            <a:ext cx="6047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Source: </a:t>
            </a:r>
            <a:r>
              <a:rPr lang="en-US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https://www.powerofownership.org/</a:t>
            </a: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Gill Sans"/>
              <a:buNone/>
            </a:pPr>
            <a:r>
              <a:rPr lang="en-US"/>
              <a:t>Locally Led Development: USAID</a:t>
            </a:r>
            <a:endParaRPr/>
          </a:p>
        </p:txBody>
      </p:sp>
      <p:sp>
        <p:nvSpPr>
          <p:cNvPr id="116" name="Google Shape;116;p18"/>
          <p:cNvSpPr txBox="1"/>
          <p:nvPr/>
        </p:nvSpPr>
        <p:spPr>
          <a:xfrm>
            <a:off x="663650" y="6004275"/>
            <a:ext cx="944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Source: </a:t>
            </a:r>
            <a:r>
              <a:rPr lang="en-US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https://www.usaid.gov/sites/default/files/documents/What_is_Locally_Led_Development_Fact_Sheet.pdf</a:t>
            </a: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29800" y="1690825"/>
            <a:ext cx="7971825" cy="389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Gill Sans"/>
              <a:buNone/>
            </a:pPr>
            <a:r>
              <a:rPr lang="en-US"/>
              <a:t>Movement for Community Led Development</a:t>
            </a:r>
            <a:endParaRPr/>
          </a:p>
        </p:txBody>
      </p:sp>
      <p:sp>
        <p:nvSpPr>
          <p:cNvPr id="141" name="Google Shape;141;p20"/>
          <p:cNvSpPr txBox="1"/>
          <p:nvPr/>
        </p:nvSpPr>
        <p:spPr>
          <a:xfrm>
            <a:off x="674525" y="5971650"/>
            <a:ext cx="944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Source: </a:t>
            </a:r>
            <a:r>
              <a:rPr lang="en-US" u="sng">
                <a:solidFill>
                  <a:schemeClr val="hlink"/>
                </a:solidFill>
                <a:latin typeface="Gill Sans"/>
                <a:ea typeface="Gill Sans"/>
                <a:cs typeface="Gill Sans"/>
                <a:sym typeface="Gill Sans"/>
                <a:hlinkClick r:id="rId3"/>
              </a:rPr>
              <a:t>https://mcld.org/analytic-framework/</a:t>
            </a: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 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42" name="Google Shape;142;p20"/>
          <p:cNvPicPr preferRelativeResize="0"/>
          <p:nvPr/>
        </p:nvPicPr>
        <p:blipFill rotWithShape="1">
          <a:blip r:embed="rId4">
            <a:alphaModFix/>
          </a:blip>
          <a:srcRect t="42729"/>
          <a:stretch/>
        </p:blipFill>
        <p:spPr>
          <a:xfrm>
            <a:off x="1375800" y="2137250"/>
            <a:ext cx="9440401" cy="2056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0"/>
          <p:cNvSpPr txBox="1"/>
          <p:nvPr/>
        </p:nvSpPr>
        <p:spPr>
          <a:xfrm>
            <a:off x="1375800" y="4807950"/>
            <a:ext cx="9440400" cy="7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 i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Note</a:t>
            </a: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: Both the Smart Network and Movement for Community Led Development include Task Force members such as Save the Children and Care.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TF_Microsoft">
      <a:dk1>
        <a:srgbClr val="000000"/>
      </a:dk1>
      <a:lt1>
        <a:srgbClr val="FFFFFF"/>
      </a:lt1>
      <a:dk2>
        <a:srgbClr val="645DC7"/>
      </a:dk2>
      <a:lt2>
        <a:srgbClr val="E7E6E6"/>
      </a:lt2>
      <a:accent1>
        <a:srgbClr val="B2AFC3"/>
      </a:accent1>
      <a:accent2>
        <a:srgbClr val="3E68AA"/>
      </a:accent2>
      <a:accent3>
        <a:srgbClr val="AA417C"/>
      </a:accent3>
      <a:accent4>
        <a:srgbClr val="56801E"/>
      </a:accent4>
      <a:accent5>
        <a:srgbClr val="76CFD6"/>
      </a:accent5>
      <a:accent6>
        <a:srgbClr val="A0D45B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398</Words>
  <Application>Microsoft Macintosh PowerPoint</Application>
  <PresentationFormat>Widescreen</PresentationFormat>
  <Paragraphs>40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Gill Sans</vt:lpstr>
      <vt:lpstr>Calibri</vt:lpstr>
      <vt:lpstr>Arial</vt:lpstr>
      <vt:lpstr>Office Theme</vt:lpstr>
      <vt:lpstr>       Country engagement spectrums</vt:lpstr>
      <vt:lpstr>Smart Network</vt:lpstr>
      <vt:lpstr>CH Task Force</vt:lpstr>
      <vt:lpstr>LEAF Assessment: Oxfam and Save the Children</vt:lpstr>
      <vt:lpstr>Locally Led Development: USAID</vt:lpstr>
      <vt:lpstr>Movement for Community Led Development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Country Engagement Spectrums</dc:title>
  <cp:lastModifiedBy>Microsoft Office User</cp:lastModifiedBy>
  <cp:revision>5</cp:revision>
  <dcterms:modified xsi:type="dcterms:W3CDTF">2022-01-28T19:23:31Z</dcterms:modified>
</cp:coreProperties>
</file>